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30.wmf" ContentType="image/x-wmf"/>
  <Override PartName="/ppt/media/image11.png" ContentType="image/png"/>
  <Override PartName="/ppt/media/image12.png" ContentType="image/png"/>
  <Override PartName="/ppt/media/image13.png" ContentType="image/png"/>
  <Override PartName="/ppt/media/image6.png" ContentType="image/png"/>
  <Override PartName="/ppt/media/image21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432C4F7-4FF3-4182-ABAE-F2B8BC067BE0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39B6B4-9A7A-416D-A855-482244D0A001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Mention device manager for COM ports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4EC710-A873-461E-8B5D-78DDCDBC0A45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you show the NB, switch to desktop view and do it together with them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E784DEE-132E-4539-A9D7-3FBC23D49B46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then show programming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Dissect the code line by line: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Void = return type of the function. Tell them we will go into functions more later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= fuction name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 onBoardLED = 3 = A whole number variable called onBoardLED and we assign the value 13. This is like a name for a number much like algebra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 &lt; must go on the end of every line that isn’t a function definition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pinMode =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digitalWrite =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Comment =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Delay = 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D5DC5B-EBFA-4B54-89C1-9D15E0B9E165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Breadboard get their name from old circuits that where made by putting copper nails into bread cutting boards and wire was wrapped around them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6D4CABB-C6D5-4F3B-B783-AD4011FCF67C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912361B-8B13-46F8-8EEF-149E143CEB78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 them test the code themselves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B9E1D41-BADB-4788-95AB-796AB89F2F5A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2A92F3-F696-4FA1-9F30-93E74D0D5FDA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==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311CD0A-C937-4E65-858C-9EC1D2486354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07EF94-143F-4B74-A999-C4059688615D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SORT INTO PAIRS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9E4636-5DFE-462B-8EC2-573BB507066D}" type="slidenum">
              <a:rPr b="0" lang="en-IN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3875040" y="2249280"/>
            <a:ext cx="4438440" cy="3541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" name="CustomShape 38"/>
          <p:cNvSpPr/>
          <p:nvPr/>
        </p:nvSpPr>
        <p:spPr>
          <a:xfrm>
            <a:off x="120960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9"/>
          <p:cNvSpPr/>
          <p:nvPr/>
        </p:nvSpPr>
        <p:spPr>
          <a:xfrm>
            <a:off x="1128600" y="217656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0"/>
          <p:cNvSpPr/>
          <p:nvPr/>
        </p:nvSpPr>
        <p:spPr>
          <a:xfrm>
            <a:off x="1123920" y="4021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1"/>
          <p:cNvSpPr/>
          <p:nvPr/>
        </p:nvSpPr>
        <p:spPr>
          <a:xfrm>
            <a:off x="414360" y="9360"/>
            <a:ext cx="28080" cy="44812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2"/>
          <p:cNvSpPr/>
          <p:nvPr/>
        </p:nvSpPr>
        <p:spPr>
          <a:xfrm>
            <a:off x="33336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3"/>
          <p:cNvSpPr/>
          <p:nvPr/>
        </p:nvSpPr>
        <p:spPr>
          <a:xfrm>
            <a:off x="190440" y="9360"/>
            <a:ext cx="151920" cy="907560"/>
          </a:xfrm>
          <a:custGeom>
            <a:avLst/>
            <a:gdLst/>
            <a:ahLst/>
            <a:rect l="l" t="t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4"/>
          <p:cNvSpPr/>
          <p:nvPr/>
        </p:nvSpPr>
        <p:spPr>
          <a:xfrm>
            <a:off x="1290600" y="14400"/>
            <a:ext cx="375840" cy="1801440"/>
          </a:xfrm>
          <a:custGeom>
            <a:avLst/>
            <a:gdLst/>
            <a:ahLst/>
            <a:rect l="l" t="t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5"/>
          <p:cNvSpPr/>
          <p:nvPr/>
        </p:nvSpPr>
        <p:spPr>
          <a:xfrm>
            <a:off x="1600200" y="18018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6"/>
          <p:cNvSpPr/>
          <p:nvPr/>
        </p:nvSpPr>
        <p:spPr>
          <a:xfrm>
            <a:off x="1380960" y="9360"/>
            <a:ext cx="371160" cy="1425240"/>
          </a:xfrm>
          <a:custGeom>
            <a:avLst/>
            <a:gdLst/>
            <a:ahLst/>
            <a:rect l="l" t="t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7"/>
          <p:cNvSpPr/>
          <p:nvPr/>
        </p:nvSpPr>
        <p:spPr>
          <a:xfrm>
            <a:off x="1643040" y="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8"/>
          <p:cNvSpPr/>
          <p:nvPr/>
        </p:nvSpPr>
        <p:spPr>
          <a:xfrm>
            <a:off x="1685880" y="14209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49"/>
          <p:cNvSpPr/>
          <p:nvPr/>
        </p:nvSpPr>
        <p:spPr>
          <a:xfrm>
            <a:off x="168588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0"/>
          <p:cNvSpPr/>
          <p:nvPr/>
        </p:nvSpPr>
        <p:spPr>
          <a:xfrm>
            <a:off x="1743120" y="4680"/>
            <a:ext cx="418680" cy="522000"/>
          </a:xfrm>
          <a:custGeom>
            <a:avLst/>
            <a:gdLst/>
            <a:ahLst/>
            <a:rect l="l" t="t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1"/>
          <p:cNvSpPr/>
          <p:nvPr/>
        </p:nvSpPr>
        <p:spPr>
          <a:xfrm>
            <a:off x="2119320" y="488880"/>
            <a:ext cx="161640" cy="14724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2"/>
          <p:cNvSpPr/>
          <p:nvPr/>
        </p:nvSpPr>
        <p:spPr>
          <a:xfrm>
            <a:off x="952560" y="4680"/>
            <a:ext cx="151920" cy="907560"/>
          </a:xfrm>
          <a:custGeom>
            <a:avLst/>
            <a:gdLst/>
            <a:ahLst/>
            <a:rect l="l" t="t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3"/>
          <p:cNvSpPr/>
          <p:nvPr/>
        </p:nvSpPr>
        <p:spPr>
          <a:xfrm>
            <a:off x="86688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4"/>
          <p:cNvSpPr/>
          <p:nvPr/>
        </p:nvSpPr>
        <p:spPr>
          <a:xfrm>
            <a:off x="890640" y="15541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5"/>
          <p:cNvSpPr/>
          <p:nvPr/>
        </p:nvSpPr>
        <p:spPr>
          <a:xfrm>
            <a:off x="738360" y="5622840"/>
            <a:ext cx="337680" cy="1215720"/>
          </a:xfrm>
          <a:custGeom>
            <a:avLst/>
            <a:gdLst/>
            <a:ahLst/>
            <a:rect l="l" t="t" r="r" b="b"/>
            <a:pathLst>
              <a:path w="213" h="766">
                <a:moveTo>
                  <a:pt x="213" y="766"/>
                </a:moveTo>
                <a:lnTo>
                  <a:pt x="195" y="766"/>
                </a:lnTo>
                <a:lnTo>
                  <a:pt x="195" y="464"/>
                </a:lnTo>
                <a:lnTo>
                  <a:pt x="0" y="6"/>
                </a:lnTo>
                <a:lnTo>
                  <a:pt x="12" y="0"/>
                </a:lnTo>
                <a:lnTo>
                  <a:pt x="213" y="461"/>
                </a:lnTo>
                <a:lnTo>
                  <a:pt x="213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56"/>
          <p:cNvSpPr/>
          <p:nvPr/>
        </p:nvSpPr>
        <p:spPr>
          <a:xfrm>
            <a:off x="647640" y="5479920"/>
            <a:ext cx="156960" cy="15696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6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6" y="0"/>
                  <a:pt x="33" y="8"/>
                  <a:pt x="33" y="17"/>
                </a:cubicBezTo>
                <a:cubicBezTo>
                  <a:pt x="33" y="26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29"/>
                  <a:pt x="17" y="29"/>
                </a:cubicBezTo>
                <a:cubicBezTo>
                  <a:pt x="23" y="29"/>
                  <a:pt x="29" y="24"/>
                  <a:pt x="29" y="17"/>
                </a:cubicBezTo>
                <a:cubicBezTo>
                  <a:pt x="29" y="10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7"/>
          <p:cNvSpPr/>
          <p:nvPr/>
        </p:nvSpPr>
        <p:spPr>
          <a:xfrm>
            <a:off x="6660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58"/>
          <p:cNvSpPr/>
          <p:nvPr/>
        </p:nvSpPr>
        <p:spPr>
          <a:xfrm>
            <a:off x="0" y="3897360"/>
            <a:ext cx="132840" cy="266400"/>
          </a:xfrm>
          <a:custGeom>
            <a:avLst/>
            <a:gdLst/>
            <a:ahLst/>
            <a:rect l="l" t="t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9"/>
          <p:cNvSpPr/>
          <p:nvPr/>
        </p:nvSpPr>
        <p:spPr>
          <a:xfrm>
            <a:off x="66600" y="414972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0"/>
          <p:cNvSpPr/>
          <p:nvPr/>
        </p:nvSpPr>
        <p:spPr>
          <a:xfrm>
            <a:off x="0" y="1644480"/>
            <a:ext cx="132840" cy="269640"/>
          </a:xfrm>
          <a:custGeom>
            <a:avLst/>
            <a:gdLst/>
            <a:ahLst/>
            <a:rect l="l" t="t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1"/>
          <p:cNvSpPr/>
          <p:nvPr/>
        </p:nvSpPr>
        <p:spPr>
          <a:xfrm>
            <a:off x="66600" y="14684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2"/>
          <p:cNvSpPr/>
          <p:nvPr/>
        </p:nvSpPr>
        <p:spPr>
          <a:xfrm>
            <a:off x="695160" y="4680"/>
            <a:ext cx="309240" cy="1558440"/>
          </a:xfrm>
          <a:custGeom>
            <a:avLst/>
            <a:gdLst/>
            <a:ahLst/>
            <a:rect l="l" t="t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3"/>
          <p:cNvSpPr/>
          <p:nvPr/>
        </p:nvSpPr>
        <p:spPr>
          <a:xfrm>
            <a:off x="57240" y="48816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64"/>
          <p:cNvSpPr/>
          <p:nvPr/>
        </p:nvSpPr>
        <p:spPr>
          <a:xfrm>
            <a:off x="138240" y="5060880"/>
            <a:ext cx="304560" cy="1777680"/>
          </a:xfrm>
          <a:custGeom>
            <a:avLst/>
            <a:gdLst/>
            <a:ahLst/>
            <a:rect l="l" t="t" r="r" b="b"/>
            <a:pathLst>
              <a:path w="192" h="1120">
                <a:moveTo>
                  <a:pt x="192" y="1120"/>
                </a:moveTo>
                <a:lnTo>
                  <a:pt x="177" y="1120"/>
                </a:lnTo>
                <a:lnTo>
                  <a:pt x="177" y="360"/>
                </a:lnTo>
                <a:lnTo>
                  <a:pt x="0" y="183"/>
                </a:lnTo>
                <a:lnTo>
                  <a:pt x="0" y="0"/>
                </a:lnTo>
                <a:lnTo>
                  <a:pt x="15" y="0"/>
                </a:lnTo>
                <a:lnTo>
                  <a:pt x="15" y="177"/>
                </a:lnTo>
                <a:lnTo>
                  <a:pt x="192" y="354"/>
                </a:lnTo>
                <a:lnTo>
                  <a:pt x="192" y="112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5"/>
          <p:cNvSpPr/>
          <p:nvPr/>
        </p:nvSpPr>
        <p:spPr>
          <a:xfrm>
            <a:off x="561960" y="64310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6"/>
          <p:cNvSpPr/>
          <p:nvPr/>
        </p:nvSpPr>
        <p:spPr>
          <a:xfrm>
            <a:off x="642960" y="6610320"/>
            <a:ext cx="23400" cy="24264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67"/>
          <p:cNvSpPr/>
          <p:nvPr/>
        </p:nvSpPr>
        <p:spPr>
          <a:xfrm>
            <a:off x="76320" y="64310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68"/>
          <p:cNvSpPr/>
          <p:nvPr/>
        </p:nvSpPr>
        <p:spPr>
          <a:xfrm>
            <a:off x="0" y="5978520"/>
            <a:ext cx="190080" cy="461520"/>
          </a:xfrm>
          <a:custGeom>
            <a:avLst/>
            <a:gdLst/>
            <a:ahLst/>
            <a:rect l="l" t="t" r="r" b="b"/>
            <a:pathLst>
              <a:path w="120" h="291">
                <a:moveTo>
                  <a:pt x="120" y="291"/>
                </a:moveTo>
                <a:lnTo>
                  <a:pt x="105" y="291"/>
                </a:lnTo>
                <a:lnTo>
                  <a:pt x="105" y="114"/>
                </a:lnTo>
                <a:lnTo>
                  <a:pt x="0" y="9"/>
                </a:lnTo>
                <a:lnTo>
                  <a:pt x="12" y="0"/>
                </a:lnTo>
                <a:lnTo>
                  <a:pt x="120" y="108"/>
                </a:lnTo>
                <a:lnTo>
                  <a:pt x="120" y="29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9"/>
          <p:cNvSpPr/>
          <p:nvPr/>
        </p:nvSpPr>
        <p:spPr>
          <a:xfrm>
            <a:off x="1014480" y="1801800"/>
            <a:ext cx="213840" cy="755280"/>
          </a:xfrm>
          <a:custGeom>
            <a:avLst/>
            <a:gdLst/>
            <a:ahLst/>
            <a:rect l="l" t="t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0"/>
          <p:cNvSpPr/>
          <p:nvPr/>
        </p:nvSpPr>
        <p:spPr>
          <a:xfrm>
            <a:off x="938160" y="2548080"/>
            <a:ext cx="166320" cy="159840"/>
          </a:xfrm>
          <a:custGeom>
            <a:avLst/>
            <a:gdLst/>
            <a:ahLst/>
            <a:rect l="l" t="t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1"/>
          <p:cNvSpPr/>
          <p:nvPr/>
        </p:nvSpPr>
        <p:spPr>
          <a:xfrm>
            <a:off x="595440" y="4680"/>
            <a:ext cx="637920" cy="4025520"/>
          </a:xfrm>
          <a:custGeom>
            <a:avLst/>
            <a:gdLst/>
            <a:ahLst/>
            <a:rect l="l" t="t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2"/>
          <p:cNvSpPr/>
          <p:nvPr/>
        </p:nvSpPr>
        <p:spPr>
          <a:xfrm>
            <a:off x="1224000" y="1382760"/>
            <a:ext cx="142560" cy="47592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3"/>
          <p:cNvSpPr/>
          <p:nvPr/>
        </p:nvSpPr>
        <p:spPr>
          <a:xfrm>
            <a:off x="1300320" y="1849320"/>
            <a:ext cx="109080" cy="107640"/>
          </a:xfrm>
          <a:custGeom>
            <a:avLst/>
            <a:gdLst/>
            <a:ah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74"/>
          <p:cNvSpPr/>
          <p:nvPr/>
        </p:nvSpPr>
        <p:spPr>
          <a:xfrm>
            <a:off x="281160" y="3417840"/>
            <a:ext cx="142560" cy="474480"/>
          </a:xfrm>
          <a:custGeom>
            <a:avLst/>
            <a:gdLst/>
            <a:ahLst/>
            <a:rect l="l" t="t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5"/>
          <p:cNvSpPr/>
          <p:nvPr/>
        </p:nvSpPr>
        <p:spPr>
          <a:xfrm>
            <a:off x="237960" y="3882960"/>
            <a:ext cx="109080" cy="109080"/>
          </a:xfrm>
          <a:custGeom>
            <a:avLst/>
            <a:gdLst/>
            <a:ahLst/>
            <a:rect l="l" t="t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6"/>
          <p:cNvSpPr/>
          <p:nvPr/>
        </p:nvSpPr>
        <p:spPr>
          <a:xfrm>
            <a:off x="4680" y="2166840"/>
            <a:ext cx="114120" cy="452160"/>
          </a:xfrm>
          <a:custGeom>
            <a:avLst/>
            <a:gdLst/>
            <a:ahLst/>
            <a:rect l="l" t="t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77"/>
          <p:cNvSpPr/>
          <p:nvPr/>
        </p:nvSpPr>
        <p:spPr>
          <a:xfrm>
            <a:off x="52560" y="2066760"/>
            <a:ext cx="109080" cy="109080"/>
          </a:xfrm>
          <a:custGeom>
            <a:avLst/>
            <a:gdLst/>
            <a:ah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78"/>
          <p:cNvSpPr/>
          <p:nvPr/>
        </p:nvSpPr>
        <p:spPr>
          <a:xfrm>
            <a:off x="122868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79"/>
          <p:cNvSpPr/>
          <p:nvPr/>
        </p:nvSpPr>
        <p:spPr>
          <a:xfrm>
            <a:off x="1319040" y="5041800"/>
            <a:ext cx="371160" cy="1801440"/>
          </a:xfrm>
          <a:custGeom>
            <a:avLst/>
            <a:gdLst/>
            <a:ahLst/>
            <a:rect l="l" t="t" r="r" b="b"/>
            <a:pathLst>
              <a:path w="234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9" y="0"/>
                </a:lnTo>
                <a:lnTo>
                  <a:pt x="234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80"/>
          <p:cNvSpPr/>
          <p:nvPr/>
        </p:nvSpPr>
        <p:spPr>
          <a:xfrm>
            <a:off x="114768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81"/>
          <p:cNvSpPr/>
          <p:nvPr/>
        </p:nvSpPr>
        <p:spPr>
          <a:xfrm>
            <a:off x="819000" y="3983040"/>
            <a:ext cx="347400" cy="2860200"/>
          </a:xfrm>
          <a:custGeom>
            <a:avLst/>
            <a:gdLst/>
            <a:ahLst/>
            <a:rect l="l" t="t" r="r" b="b"/>
            <a:pathLst>
              <a:path w="219" h="1802">
                <a:moveTo>
                  <a:pt x="219" y="1802"/>
                </a:moveTo>
                <a:lnTo>
                  <a:pt x="201" y="1802"/>
                </a:lnTo>
                <a:lnTo>
                  <a:pt x="201" y="1185"/>
                </a:lnTo>
                <a:lnTo>
                  <a:pt x="0" y="3"/>
                </a:lnTo>
                <a:lnTo>
                  <a:pt x="15" y="0"/>
                </a:lnTo>
                <a:lnTo>
                  <a:pt x="219" y="1185"/>
                </a:lnTo>
                <a:lnTo>
                  <a:pt x="219" y="180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2"/>
          <p:cNvSpPr/>
          <p:nvPr/>
        </p:nvSpPr>
        <p:spPr>
          <a:xfrm>
            <a:off x="728640" y="380700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3"/>
          <p:cNvSpPr/>
          <p:nvPr/>
        </p:nvSpPr>
        <p:spPr>
          <a:xfrm>
            <a:off x="1623960" y="4867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84"/>
          <p:cNvSpPr/>
          <p:nvPr/>
        </p:nvSpPr>
        <p:spPr>
          <a:xfrm>
            <a:off x="1405080" y="5423040"/>
            <a:ext cx="371160" cy="1425240"/>
          </a:xfrm>
          <a:custGeom>
            <a:avLst/>
            <a:gdLst/>
            <a:ahLst/>
            <a:rect l="l" t="t" r="r" b="b"/>
            <a:pathLst>
              <a:path w="234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0" y="512"/>
                </a:lnTo>
                <a:lnTo>
                  <a:pt x="222" y="0"/>
                </a:lnTo>
                <a:lnTo>
                  <a:pt x="234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85"/>
          <p:cNvSpPr/>
          <p:nvPr/>
        </p:nvSpPr>
        <p:spPr>
          <a:xfrm>
            <a:off x="1666800" y="594504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6"/>
          <p:cNvSpPr/>
          <p:nvPr/>
        </p:nvSpPr>
        <p:spPr>
          <a:xfrm>
            <a:off x="1709640" y="5246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7"/>
          <p:cNvSpPr/>
          <p:nvPr/>
        </p:nvSpPr>
        <p:spPr>
          <a:xfrm>
            <a:off x="1709640" y="57643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8"/>
          <p:cNvSpPr/>
          <p:nvPr/>
        </p:nvSpPr>
        <p:spPr>
          <a:xfrm>
            <a:off x="1766880" y="6330960"/>
            <a:ext cx="418680" cy="526680"/>
          </a:xfrm>
          <a:custGeom>
            <a:avLst/>
            <a:gdLst/>
            <a:ahLst/>
            <a:rect l="l" t="t" r="r" b="b"/>
            <a:pathLst>
              <a:path w="264" h="332">
                <a:moveTo>
                  <a:pt x="12" y="332"/>
                </a:moveTo>
                <a:lnTo>
                  <a:pt x="0" y="326"/>
                </a:lnTo>
                <a:lnTo>
                  <a:pt x="45" y="206"/>
                </a:lnTo>
                <a:lnTo>
                  <a:pt x="255" y="0"/>
                </a:lnTo>
                <a:lnTo>
                  <a:pt x="264" y="12"/>
                </a:lnTo>
                <a:lnTo>
                  <a:pt x="60" y="215"/>
                </a:lnTo>
                <a:lnTo>
                  <a:pt x="12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89"/>
          <p:cNvSpPr/>
          <p:nvPr/>
        </p:nvSpPr>
        <p:spPr>
          <a:xfrm>
            <a:off x="2147760" y="6221520"/>
            <a:ext cx="156960" cy="14724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90"/>
          <p:cNvSpPr/>
          <p:nvPr/>
        </p:nvSpPr>
        <p:spPr>
          <a:xfrm>
            <a:off x="504720" y="9360"/>
            <a:ext cx="232920" cy="5103360"/>
          </a:xfrm>
          <a:custGeom>
            <a:avLst/>
            <a:gdLst/>
            <a:ahLst/>
            <a:rect l="l" t="t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91"/>
          <p:cNvSpPr/>
          <p:nvPr/>
        </p:nvSpPr>
        <p:spPr>
          <a:xfrm>
            <a:off x="633240" y="5103720"/>
            <a:ext cx="185400" cy="185400"/>
          </a:xfrm>
          <a:custGeom>
            <a:avLst/>
            <a:gdLst/>
            <a:ahLst/>
            <a:rect l="l" t="t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92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4" name="PlaceHolder 93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29A1F0-5CA2-4C02-9794-1A750067B2E5}" type="datetime1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16/02/2017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94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PlaceHolder 95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EA8F77D-090A-4CF4-A602-A3067F31A5D3}" type="slidenum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9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38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1" name="PlaceHolder 39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78000" cy="35413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LevelClick to edit Master text styles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2" name="PlaceHolder 40"/>
          <p:cNvSpPr>
            <a:spLocks noGrp="1"/>
          </p:cNvSpPr>
          <p:nvPr>
            <p:ph type="body"/>
          </p:nvPr>
        </p:nvSpPr>
        <p:spPr>
          <a:xfrm>
            <a:off x="6172200" y="2249640"/>
            <a:ext cx="4874760" cy="35413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LevelClick to edit Master text styles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3" name="PlaceHolder 41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5E3445-396F-4740-B182-81978CF51FA5}" type="datetime1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16/02/2017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4" name="PlaceHolder 42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5" name="PlaceHolder 43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911180E-062A-4E58-82B3-3F1F59BB450C}" type="slidenum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PlaceHolder 38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49" name="PlaceHolder 39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Sixth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Seventh Outline LevelClick to edit Master text styles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1430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6002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0574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50" name="PlaceHolder 40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8DF0156-9316-481E-A88C-82286428D990}" type="datetime1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16/02/2017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1" name="PlaceHolder 41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2" name="PlaceHolder 42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CA57D4D-8307-4398-AF41-C0F5D41AEAE7}" type="slidenum">
              <a:rPr b="0" lang="en-IN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sg00298@surrey.ac.uk" TargetMode="External"/><Relationship Id="rId2" Type="http://schemas.openxmlformats.org/officeDocument/2006/relationships/hyperlink" Target="http://www.goscik.com/" TargetMode="External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ussu.ears@surrey.ac.uk" TargetMode="Externa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arduino.cc/en/Main/Software" TargetMode="External"/><Relationship Id="rId2" Type="http://schemas.openxmlformats.org/officeDocument/2006/relationships/hyperlink" Target="http://arduino.cc/en/Main/Software" TargetMode="External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Lecture 1 – Arduino Basics</a:t>
            </a: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1876320" y="3602160"/>
            <a:ext cx="8791200" cy="228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IN" sz="2000" spc="-1" strike="noStrike" cap="all">
                <a:solidFill>
                  <a:srgbClr val="d8fc68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lecture will introduce you to the Arduino platform as well as basic programming constructs leading up to blinking leds!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 cap="all">
                <a:solidFill>
                  <a:srgbClr val="d8fc68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Presented by Sebastian Goscik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Before we begin coding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33" name="Picture 3" descr=""/>
          <p:cNvPicPr/>
          <p:nvPr/>
        </p:nvPicPr>
        <p:blipFill>
          <a:blip r:embed="rId1"/>
          <a:srcRect l="6113" t="5115" r="19054" b="10596"/>
          <a:stretch/>
        </p:blipFill>
        <p:spPr>
          <a:xfrm>
            <a:off x="1222200" y="1865160"/>
            <a:ext cx="4608000" cy="5078520"/>
          </a:xfrm>
          <a:prstGeom prst="rect">
            <a:avLst/>
          </a:prstGeom>
          <a:ln>
            <a:noFill/>
          </a:ln>
        </p:spPr>
      </p:pic>
      <p:pic>
        <p:nvPicPr>
          <p:cNvPr id="334" name="Picture 4" descr=""/>
          <p:cNvPicPr/>
          <p:nvPr/>
        </p:nvPicPr>
        <p:blipFill>
          <a:blip r:embed="rId2"/>
          <a:stretch/>
        </p:blipFill>
        <p:spPr>
          <a:xfrm>
            <a:off x="7751880" y="1865160"/>
            <a:ext cx="3376080" cy="4051440"/>
          </a:xfrm>
          <a:prstGeom prst="rect">
            <a:avLst/>
          </a:prstGeom>
          <a:ln>
            <a:noFill/>
          </a:ln>
        </p:spPr>
      </p:pic>
      <p:sp>
        <p:nvSpPr>
          <p:cNvPr id="335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Structure of an Arduino “sketch”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1884240" y="1692720"/>
            <a:ext cx="8002080" cy="3978720"/>
          </a:xfrm>
          <a:prstGeom prst="rect">
            <a:avLst/>
          </a:prstGeom>
          <a:solidFill>
            <a:srgbClr val="d9e0b6"/>
          </a:solidFill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20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setup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   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put your setup code here, to run once: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20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loop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  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 </a:t>
            </a:r>
            <a:r>
              <a:rPr b="0" lang="en-US" sz="20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 put your main code here, to run repeatedly: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  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1688040" y="5514120"/>
            <a:ext cx="8813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NB: A copy of this can be found in File&gt;Examples&gt;1. Basics&gt;BareMinimum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4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My first sketch ( By               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41" name="Picture 2" descr=""/>
          <p:cNvPicPr/>
          <p:nvPr/>
        </p:nvPicPr>
        <p:blipFill>
          <a:blip r:embed="rId1"/>
          <a:stretch/>
        </p:blipFill>
        <p:spPr>
          <a:xfrm>
            <a:off x="5489640" y="1082880"/>
            <a:ext cx="1568160" cy="54936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2154960" y="1798920"/>
            <a:ext cx="7173360" cy="4480920"/>
          </a:xfrm>
          <a:prstGeom prst="rect">
            <a:avLst/>
          </a:prstGeom>
          <a:solidFill>
            <a:srgbClr val="d9e0b6"/>
          </a:solidFill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onBoardLED;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setup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   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//Arduinos have an on-board LED on pin 13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onBoardLED = 13;</a:t>
            </a: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pinMode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(onBoardLED, </a:t>
            </a:r>
            <a:r>
              <a:rPr b="0"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OUTPUT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loop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digitalWrite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(onBoardLED, </a:t>
            </a:r>
            <a:r>
              <a:rPr b="0"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HIGH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delay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(500); </a:t>
            </a: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//delay measured in milliseconds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digitalWrite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(onBoardLED, </a:t>
            </a:r>
            <a:r>
              <a:rPr b="0" lang="en-US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LOW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delay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(500);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1141560" y="633600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Breadboard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45" name="Content Placeholder 3" descr=""/>
          <p:cNvPicPr/>
          <p:nvPr/>
        </p:nvPicPr>
        <p:blipFill>
          <a:blip r:embed="rId1"/>
          <a:stretch/>
        </p:blipFill>
        <p:spPr>
          <a:xfrm>
            <a:off x="6537240" y="1956960"/>
            <a:ext cx="4509720" cy="2913840"/>
          </a:xfrm>
          <a:prstGeom prst="rect">
            <a:avLst/>
          </a:prstGeom>
          <a:ln>
            <a:noFill/>
          </a:ln>
        </p:spPr>
      </p:pic>
      <p:pic>
        <p:nvPicPr>
          <p:cNvPr id="346" name="Picture 4" descr=""/>
          <p:cNvPicPr/>
          <p:nvPr/>
        </p:nvPicPr>
        <p:blipFill>
          <a:blip r:embed="rId2"/>
          <a:srcRect l="0" t="0" r="48081" b="31047"/>
          <a:stretch/>
        </p:blipFill>
        <p:spPr>
          <a:xfrm>
            <a:off x="1141560" y="1956960"/>
            <a:ext cx="4685400" cy="3065040"/>
          </a:xfrm>
          <a:prstGeom prst="rect">
            <a:avLst/>
          </a:prstGeom>
          <a:ln>
            <a:noFill/>
          </a:ln>
        </p:spPr>
      </p:pic>
      <p:sp>
        <p:nvSpPr>
          <p:cNvPr id="347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49" name="Picture 7" descr=""/>
          <p:cNvPicPr/>
          <p:nvPr/>
        </p:nvPicPr>
        <p:blipFill>
          <a:blip r:embed="rId1"/>
          <a:stretch/>
        </p:blipFill>
        <p:spPr>
          <a:xfrm>
            <a:off x="1383120" y="1523160"/>
            <a:ext cx="3179520" cy="4359960"/>
          </a:xfrm>
          <a:prstGeom prst="rect">
            <a:avLst/>
          </a:prstGeom>
          <a:ln>
            <a:noFill/>
          </a:ln>
        </p:spPr>
      </p:pic>
      <p:sp>
        <p:nvSpPr>
          <p:cNvPr id="350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51" name="Picture 11" descr=""/>
          <p:cNvPicPr/>
          <p:nvPr/>
        </p:nvPicPr>
        <p:blipFill>
          <a:blip r:embed="rId2"/>
          <a:stretch/>
        </p:blipFill>
        <p:spPr>
          <a:xfrm>
            <a:off x="4260960" y="2477520"/>
            <a:ext cx="7631280" cy="17391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External LEDs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53" name="Content Placeholder 2" descr=""/>
          <p:cNvPicPr/>
          <p:nvPr/>
        </p:nvPicPr>
        <p:blipFill>
          <a:blip r:embed="rId1"/>
          <a:stretch/>
        </p:blipFill>
        <p:spPr>
          <a:xfrm>
            <a:off x="1141560" y="1810080"/>
            <a:ext cx="4128840" cy="2908440"/>
          </a:xfrm>
          <a:prstGeom prst="rect">
            <a:avLst/>
          </a:prstGeom>
          <a:ln>
            <a:noFill/>
          </a:ln>
        </p:spPr>
      </p:pic>
      <p:pic>
        <p:nvPicPr>
          <p:cNvPr id="354" name="Picture 3" descr=""/>
          <p:cNvPicPr/>
          <p:nvPr/>
        </p:nvPicPr>
        <p:blipFill>
          <a:blip r:embed="rId2"/>
          <a:stretch/>
        </p:blipFill>
        <p:spPr>
          <a:xfrm>
            <a:off x="5925960" y="926280"/>
            <a:ext cx="4335480" cy="5226480"/>
          </a:xfrm>
          <a:prstGeom prst="rect">
            <a:avLst/>
          </a:prstGeom>
          <a:ln>
            <a:noFill/>
          </a:ln>
        </p:spPr>
      </p:pic>
      <p:sp>
        <p:nvSpPr>
          <p:cNvPr id="355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262440" y="5116320"/>
            <a:ext cx="7246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Try make an LED pin blink in a pattern on a pin of your choice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 – Pulse width modulation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5060880" y="2249640"/>
            <a:ext cx="598608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 allows you to create a fake analogue signal by toggling a pin high and low. The amount of overall time the pin spends high effects the average voltage of the signal.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works well for dimming LEDs so long as the frequency of pulses is faster than the eye can pick up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 Arduino UNO can only do PWM on pins: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3, 5, 6, 9, 10 and 11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219320" y="2095560"/>
            <a:ext cx="3352680" cy="36702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 EXAMPLE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2921040" y="1735560"/>
            <a:ext cx="6346080" cy="3978720"/>
          </a:xfrm>
          <a:prstGeom prst="rect">
            <a:avLst/>
          </a:prstGeom>
          <a:solidFill>
            <a:srgbClr val="d9e0b6"/>
          </a:solidFill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ledPin;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setup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  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ledPin = 10;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//Note that PWM doesn't need a pinMode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void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1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loop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analogWrite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(ledPin, 50);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delay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(500);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analogWrite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(ledPin, 255);   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delay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(500);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Loopy loop LOOOOOOOPS!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2900160" y="2090880"/>
            <a:ext cx="6525720" cy="3978720"/>
          </a:xfrm>
          <a:prstGeom prst="rect">
            <a:avLst/>
          </a:prstGeom>
          <a:solidFill>
            <a:srgbClr val="d9e0b6"/>
          </a:solidFill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for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</a:t>
            </a:r>
            <a:r>
              <a:rPr b="0" lang="en-US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counter = 0; counter&lt;10; counter+=1)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US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//Do a barrel roll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298800" y="1749240"/>
            <a:ext cx="6392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For loop: Allows you to loop a certain number of times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Counter initialisation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Counter condition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What to do when loop iteration finishes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3209760" y="2209320"/>
            <a:ext cx="1333080" cy="118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6"/>
          <p:cNvSpPr/>
          <p:nvPr/>
        </p:nvSpPr>
        <p:spPr>
          <a:xfrm>
            <a:off x="3044520" y="2489040"/>
            <a:ext cx="31183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7"/>
          <p:cNvSpPr/>
          <p:nvPr/>
        </p:nvSpPr>
        <p:spPr>
          <a:xfrm>
            <a:off x="4971960" y="2771640"/>
            <a:ext cx="2619000" cy="67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5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8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9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Loopy loop LOOOOOOOPS!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While loop: Allows you to loop until a condition is met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Condition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2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4" name="CustomShape 4"/>
          <p:cNvSpPr/>
          <p:nvPr/>
        </p:nvSpPr>
        <p:spPr>
          <a:xfrm>
            <a:off x="2073960" y="3372480"/>
            <a:ext cx="8040600" cy="14637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while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b="0" lang="en-IN" sz="1800" spc="-1" strike="noStrike">
                <a:solidFill>
                  <a:srgbClr val="cc66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digitalRead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(10) == </a:t>
            </a:r>
            <a:r>
              <a:rPr b="0" lang="en-IN" sz="18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LOW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{    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7e7e7e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//Such loop, many iteration, WOW!, much condition met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2448000" y="2952720"/>
            <a:ext cx="590040" cy="4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bg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About 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Name: Sebastian “The Crab” Goscik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Email: </a:t>
            </a:r>
            <a:r>
              <a:rPr b="0" lang="en-US" sz="6000" spc="-1" strike="noStrike" u="sng">
                <a:solidFill>
                  <a:srgbClr val="ffce23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1"/>
              </a:rPr>
              <a:t>sg00298@surrey.ac.uk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EARS Electronics Officer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6172200" y="2249640"/>
            <a:ext cx="4874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Projects: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ERNIE (EARS Robotic Navigator and Intrepid Explorer)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EARS Ordering system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Custom V-USB Development board (Arduino compatible)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Android app with 500,000+ Total installs.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Many more at </a:t>
            </a:r>
            <a:r>
              <a:rPr b="0" lang="en-US" sz="3400" spc="-1" strike="noStrike" u="sng">
                <a:solidFill>
                  <a:srgbClr val="ffce23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2"/>
              </a:rPr>
              <a:t>http://www.goscik.com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Volunteer work: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Headstart – Weeklong course for sixthformers. ERNIE was </a:t>
            </a: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</a:t>
            </a: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   created specifically for this event.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Teaching – Such as this very class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3"/>
          <a:srcRect l="10722" t="5802" r="7139" b="588"/>
          <a:stretch/>
        </p:blipFill>
        <p:spPr>
          <a:xfrm>
            <a:off x="2486160" y="3751200"/>
            <a:ext cx="1870920" cy="2131920"/>
          </a:xfrm>
          <a:prstGeom prst="rect">
            <a:avLst/>
          </a:prstGeom>
          <a:ln>
            <a:noFill/>
          </a:ln>
        </p:spPr>
      </p:pic>
      <p:sp>
        <p:nvSpPr>
          <p:cNvPr id="298" name="TextShape 4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Final Challenge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141560" y="2249640"/>
            <a:ext cx="9905760" cy="3188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1: Make the RBG LED cycle through 7 possible colours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2: Make the LEDs fade from Red &gt; Blue &gt; Green &gt; RED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What 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Electronics and Amateur Radio Society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Pre-Surrey society with a heritage in amateur radio and space tech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Technical society with a focus on member projects and the maker community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The main things we provide are our workshop (“The Shack”) and support for your projects beyond this course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Email: </a:t>
            </a:r>
            <a:r>
              <a:rPr b="0" lang="en-US" sz="2400" spc="-1" strike="noStrike" u="sng">
                <a:solidFill>
                  <a:srgbClr val="ffce23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1"/>
              </a:rPr>
              <a:t>ussu.ears@surrey.ac.uk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01" name="Picture 3" descr=""/>
          <p:cNvPicPr/>
          <p:nvPr/>
        </p:nvPicPr>
        <p:blipFill>
          <a:blip r:embed="rId2"/>
          <a:stretch/>
        </p:blipFill>
        <p:spPr>
          <a:xfrm>
            <a:off x="2998080" y="466200"/>
            <a:ext cx="3163320" cy="1395360"/>
          </a:xfrm>
          <a:prstGeom prst="rect">
            <a:avLst/>
          </a:prstGeom>
          <a:ln>
            <a:noFill/>
          </a:ln>
        </p:spPr>
      </p:pic>
      <p:sp>
        <p:nvSpPr>
          <p:cNvPr id="302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Requirements and assumptions for the course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 laptop with the Arduino software installed.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Windows, Mac OS X and Linux versions are available at: </a:t>
            </a:r>
            <a:r>
              <a:rPr b="0" lang="en-US" sz="2000" spc="-1" strike="noStrike" u="sng">
                <a:solidFill>
                  <a:srgbClr val="ffce23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1"/>
              </a:rPr>
              <a:t>http://</a:t>
            </a:r>
            <a:r>
              <a:rPr b="0" lang="en-US" sz="2000" spc="-1" strike="noStrike" u="sng">
                <a:solidFill>
                  <a:srgbClr val="ffce23"/>
                </a:solidFill>
                <a:uFill>
                  <a:solidFill>
                    <a:srgbClr val="ffffff"/>
                  </a:solidFill>
                </a:uFill>
                <a:latin typeface="Tw Cen MT"/>
                <a:hlinkClick r:id="rId2"/>
              </a:rPr>
              <a:t>arduino.cc/en/Main/Software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Windows versions may require administrator access to install drivers.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As we go along, the programming constructs you need to know will be taught.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If you have any issues please ask one of the demonstrators and they will be more than happy to help you.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2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Course Structure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138320" y="1754280"/>
            <a:ext cx="487800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A1 </a:t>
            </a: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Basic Arduino introduction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(Wednesday 22 October 6-8pm)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What is an Arduino and what can it do.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IDE feature guide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Explanation of Arduino sketch structure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Basic programming Blink on board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Blink an external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A2 </a:t>
            </a: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Exploring other pin functions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(Friday 31st October 6-8pm)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Get button input to toggle a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Analogue read using a potentiometer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Analogue Write to dim a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Tone to make sounds with a buzzer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
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6094440" y="820800"/>
            <a:ext cx="487476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A3 </a:t>
            </a: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Exploring serial communication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(Friday 14th November 6-8pm)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to PC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SPI (using SPI temp sensor)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I2C (using I2C temp sensor)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A4 </a:t>
            </a: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Advanced features Arduino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(Friday 28th November 6-8pm)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Shift register for more IO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Interrupts to speed up code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Timer interrupts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EEPROM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A5 </a:t>
            </a:r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Final project (Friday 12th December 6-9pm)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0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Put your newfound Arduino skills to use in the final project.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09" name="TextShape 4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Kit contents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1141560" y="2249640"/>
            <a:ext cx="4878000" cy="3541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Breadboard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RGB LED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Buzzer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3x 100R Resistors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USB Cable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28600" indent="-22824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1x Arduino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120000"/>
              </a:lnSpc>
            </a:pP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12" name="Picture 7" descr=""/>
          <p:cNvPicPr/>
          <p:nvPr/>
        </p:nvPicPr>
        <p:blipFill>
          <a:blip r:embed="rId1"/>
          <a:stretch/>
        </p:blipFill>
        <p:spPr>
          <a:xfrm>
            <a:off x="4506120" y="2555640"/>
            <a:ext cx="5946480" cy="2928600"/>
          </a:xfrm>
          <a:prstGeom prst="rect">
            <a:avLst/>
          </a:prstGeom>
          <a:ln>
            <a:noFill/>
          </a:ln>
        </p:spPr>
      </p:pic>
      <p:sp>
        <p:nvSpPr>
          <p:cNvPr id="313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What is an Arduino?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15" name="Content Placeholder 4" descr=""/>
          <p:cNvPicPr/>
          <p:nvPr/>
        </p:nvPicPr>
        <p:blipFill>
          <a:blip r:embed="rId1"/>
          <a:srcRect l="4961" t="9713" r="14972" b="15346"/>
          <a:stretch/>
        </p:blipFill>
        <p:spPr>
          <a:xfrm>
            <a:off x="1801800" y="1802520"/>
            <a:ext cx="5248800" cy="366984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7050960" y="2286000"/>
            <a:ext cx="499824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Features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14 Digital I/O pins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6 Analogue inputs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6 PWM pins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USB serial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16MHz Clock speed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32KB Flash memory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2KB SRAM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1KB EEPROM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The Arduino 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19" name="Content Placeholder 3" descr=""/>
          <p:cNvPicPr/>
          <p:nvPr/>
        </p:nvPicPr>
        <p:blipFill>
          <a:blip r:embed="rId1"/>
          <a:stretch/>
        </p:blipFill>
        <p:spPr>
          <a:xfrm>
            <a:off x="1254960" y="1904760"/>
            <a:ext cx="3316680" cy="397980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4791240" y="1771200"/>
            <a:ext cx="59338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The main features you need to know about are: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Code area: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is where you will type all your code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Info panel: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will show any errors during compiling or uploading code to your Arduino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Verify: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allows you to compile your code to code the Arduino understands. Any mistakes you have made in the syntax of your code will be show in the info pannel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Upload: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does the same as verify but will then send your code to your Arduino if the code is verified successfully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Serial Monitor: </a:t>
            </a: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This will open a window that allows you to send text to and from an Arduino. We will use this feature in later lectures.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Picture 17" descr=""/>
          <p:cNvPicPr/>
          <p:nvPr/>
        </p:nvPicPr>
        <p:blipFill>
          <a:blip r:embed="rId2"/>
          <a:stretch/>
        </p:blipFill>
        <p:spPr>
          <a:xfrm>
            <a:off x="7805880" y="5031360"/>
            <a:ext cx="2414160" cy="158580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 flipH="1">
            <a:off x="3657600" y="2220840"/>
            <a:ext cx="1133280" cy="82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CustomShape 4"/>
          <p:cNvSpPr/>
          <p:nvPr/>
        </p:nvSpPr>
        <p:spPr>
          <a:xfrm flipH="1">
            <a:off x="2771640" y="2496600"/>
            <a:ext cx="2018880" cy="26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CustomShape 5"/>
          <p:cNvSpPr/>
          <p:nvPr/>
        </p:nvSpPr>
        <p:spPr>
          <a:xfrm flipH="1" flipV="1">
            <a:off x="1446120" y="2371680"/>
            <a:ext cx="3344040" cy="67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5" name="CustomShape 6"/>
          <p:cNvSpPr/>
          <p:nvPr/>
        </p:nvSpPr>
        <p:spPr>
          <a:xfrm flipH="1" flipV="1">
            <a:off x="1675800" y="2387520"/>
            <a:ext cx="3114360" cy="14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6" name="CustomShape 7"/>
          <p:cNvSpPr/>
          <p:nvPr/>
        </p:nvSpPr>
        <p:spPr>
          <a:xfrm flipH="1" flipV="1">
            <a:off x="4385520" y="2496600"/>
            <a:ext cx="390960" cy="196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" name="TextShape 8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6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9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88" end="3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52" end="4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71" end="6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The Arduino IDE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29" name="Picture 2" descr=""/>
          <p:cNvPicPr/>
          <p:nvPr/>
        </p:nvPicPr>
        <p:blipFill>
          <a:blip r:embed="rId1"/>
          <a:stretch/>
        </p:blipFill>
        <p:spPr>
          <a:xfrm>
            <a:off x="1254960" y="1907280"/>
            <a:ext cx="3316680" cy="39798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5181480" y="2097000"/>
            <a:ext cx="586548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far one of the most valuable part of the Arduino software is its vast library of example programs. All features of the Arduino are demonstrated in these.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Optional libraries usually add their own examples on how to use them.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Arduino shields will often come with their own libraries and therefore their own examples.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If these examples don’t cover what you need….Google it!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IN" sz="105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By Sebastian Goscik for EARS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600</TotalTime>
  <Application>LibreOffice/5.2.2.2$Linux_X86_64 LibreOffice_project/20m0$Build-2</Application>
  <Words>1003</Words>
  <Paragraphs>216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2014-09-03T18:15:56Z</dcterms:created>
  <dc:creator>Sebastian Goscik</dc:creator>
  <dc:description/>
  <dc:language>en-IN</dc:language>
  <cp:lastModifiedBy>Sebastian Goscik</cp:lastModifiedBy>
  <dcterms:modified xsi:type="dcterms:W3CDTF">2014-10-22T14:50:38Z</dcterms:modified>
  <cp:revision>46</cp:revision>
  <dc:subject/>
  <dc:title>Lecture 1 – Arduino Basics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0x010100C056A0771C415A44AA698DF902AD050B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20</vt:i4>
  </property>
  <property fmtid="{D5CDD505-2E9C-101B-9397-08002B2CF9AE}" pid="13" name="_dlc_DocIdItemGuid">
    <vt:lpwstr>1039d2ba-b707-463d-ba86-84a0099a875e</vt:lpwstr>
  </property>
</Properties>
</file>